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0" r:id="rId3"/>
    <p:sldId id="277" r:id="rId4"/>
    <p:sldId id="279" r:id="rId5"/>
    <p:sldId id="276" r:id="rId6"/>
    <p:sldId id="281" r:id="rId7"/>
    <p:sldId id="282" r:id="rId8"/>
    <p:sldId id="275" r:id="rId9"/>
  </p:sldIdLst>
  <p:sldSz cx="9707563" cy="6862763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30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38BCF"/>
    <a:srgbClr val="F5833D"/>
    <a:srgbClr val="F58E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53" autoAdjust="0"/>
    <p:restoredTop sz="73371" autoAdjust="0"/>
  </p:normalViewPr>
  <p:slideViewPr>
    <p:cSldViewPr>
      <p:cViewPr varScale="1">
        <p:scale>
          <a:sx n="63" d="100"/>
          <a:sy n="63" d="100"/>
        </p:scale>
        <p:origin x="2035" y="67"/>
      </p:cViewPr>
      <p:guideLst>
        <p:guide orient="horz" pos="2162"/>
        <p:guide pos="30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8E079-8A9E-4E2C-B255-8E1A3D47BCD3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1675" y="744538"/>
            <a:ext cx="52657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9DC9A-E90B-45C2-82C1-A969466448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63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9DC9A-E90B-45C2-82C1-A9694664482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567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9DC9A-E90B-45C2-82C1-A9694664482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132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9DC9A-E90B-45C2-82C1-A9694664482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044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сегодняшний день в Московской области проживает 19,8 тыс. детей с ограниченными возможностями здоровья, из них порядка 15,5 тыс. нуждаются в реабилитационных услугах</a:t>
            </a:r>
            <a:endParaRPr lang="en-US" dirty="0"/>
          </a:p>
          <a:p>
            <a:endParaRPr lang="ru-RU" dirty="0"/>
          </a:p>
          <a:p>
            <a:r>
              <a:rPr lang="ru-RU" dirty="0"/>
              <a:t>Государственная программа «Социальная защита населения Московской области», в рамках которой с 2016 по 2018 год предусмотрено выделение из областного бюджета 40,3 млн. рублей (в 2016 г. – 11,6 млн. руб., в 2017 г. – 14,3 млн. руб., в 2018 г. – 14,3 млн. руб.)</a:t>
            </a:r>
          </a:p>
          <a:p>
            <a:endParaRPr lang="ru-RU" dirty="0"/>
          </a:p>
          <a:p>
            <a:r>
              <a:rPr lang="ru-RU" dirty="0"/>
              <a:t>В 2016 году на основании заключённого контракта прошли реабилитацию в полустационарной форме социального обслуживании 127 детей, до конца года в стационарной форме </a:t>
            </a:r>
          </a:p>
          <a:p>
            <a:r>
              <a:rPr lang="ru-RU" dirty="0"/>
              <a:t>и в форме обслуживания на дому пройдут ещё 93 ребенка.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9DC9A-E90B-45C2-82C1-A9694664482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53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9DC9A-E90B-45C2-82C1-A9694664482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641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9DC9A-E90B-45C2-82C1-A9694664482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394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Благодаря партнерской инициативе в Московской области поддержаны три комплексных муниципальных проекта, направленных на создание системы ранней помощи и внедрение эффективных технологий социальной реабилитации детей-инвалидов и детей с ОВЗ. Эти проекты были отобраны в рамках стандартных конкурсных процедур, ежегодно организуемых Фондом поддержки детей. </a:t>
            </a:r>
          </a:p>
          <a:p>
            <a:r>
              <a:rPr lang="ru-RU" dirty="0"/>
              <a:t>на территории которых уже весной этого года в рамках проекта будут созданы службы ранней помощи и социальной реабилитации семей с детьми-инвалидами и детьми с ОВЗ. Проект «Дети – в абсолютном приоритете!» представляет собой новый формат трехстороннего взаимодействия, которое призвано объединить усилия муниципальных и региональных органов власти, Фонда поддержки детей и БФ «Абсолют-Помощь». </a:t>
            </a:r>
          </a:p>
          <a:p>
            <a:r>
              <a:rPr lang="ru-RU" dirty="0"/>
              <a:t>В проекте «Дети – в абсолютном приоритете!» примут участие 10 структурных подразделений администраций муниципальных образований, 15 государственных и муниципальных учреждений соцзащиты, 655 детей с ОВЗ и детей-инвалидов, а также дети из социального окружения, родители, опекуны, попечители, представители некоммерческих организаций и волонтеры.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9DC9A-E90B-45C2-82C1-A9694664482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676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9DC9A-E90B-45C2-82C1-A9694664482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70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8067" y="2131906"/>
            <a:ext cx="8251429" cy="147104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6135" y="3888899"/>
            <a:ext cx="6795294" cy="17538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E990-E94C-47C5-B957-35150C74CB4A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0BA7-89F4-412B-BBF1-D9B95D304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799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E990-E94C-47C5-B957-35150C74CB4A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0BA7-89F4-412B-BBF1-D9B95D304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534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37983" y="274830"/>
            <a:ext cx="2184202" cy="585558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5378" y="274830"/>
            <a:ext cx="6390812" cy="5855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E990-E94C-47C5-B957-35150C74CB4A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0BA7-89F4-412B-BBF1-D9B95D304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40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E990-E94C-47C5-B957-35150C74CB4A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0BA7-89F4-412B-BBF1-D9B95D304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82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831" y="4409962"/>
            <a:ext cx="8251429" cy="136302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6831" y="2908732"/>
            <a:ext cx="8251429" cy="15012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E990-E94C-47C5-B957-35150C74CB4A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0BA7-89F4-412B-BBF1-D9B95D304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57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5378" y="1601313"/>
            <a:ext cx="4287507" cy="45291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4678" y="1601313"/>
            <a:ext cx="4287507" cy="45291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E990-E94C-47C5-B957-35150C74CB4A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0BA7-89F4-412B-BBF1-D9B95D304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83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5378" y="1536179"/>
            <a:ext cx="4289193" cy="6402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5378" y="2176386"/>
            <a:ext cx="4289193" cy="39540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1308" y="1536179"/>
            <a:ext cx="4290878" cy="6402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31308" y="2176386"/>
            <a:ext cx="4290878" cy="39540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E990-E94C-47C5-B957-35150C74CB4A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0BA7-89F4-412B-BBF1-D9B95D304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12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E990-E94C-47C5-B957-35150C74CB4A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0BA7-89F4-412B-BBF1-D9B95D304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272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E990-E94C-47C5-B957-35150C74CB4A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0BA7-89F4-412B-BBF1-D9B95D304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48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378" y="273240"/>
            <a:ext cx="3193722" cy="116285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5388" y="273241"/>
            <a:ext cx="5426797" cy="58571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5378" y="1436098"/>
            <a:ext cx="3193722" cy="46943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E990-E94C-47C5-B957-35150C74CB4A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0BA7-89F4-412B-BBF1-D9B95D304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70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2750" y="4803934"/>
            <a:ext cx="5824538" cy="5671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2750" y="613200"/>
            <a:ext cx="5824538" cy="41176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2750" y="5371066"/>
            <a:ext cx="5824538" cy="8054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E990-E94C-47C5-B957-35150C74CB4A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0BA7-89F4-412B-BBF1-D9B95D304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11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378" y="274829"/>
            <a:ext cx="8736807" cy="1143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5378" y="1601313"/>
            <a:ext cx="8736807" cy="4529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5378" y="6360766"/>
            <a:ext cx="2265098" cy="3653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1E990-E94C-47C5-B957-35150C74CB4A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16751" y="6360766"/>
            <a:ext cx="3074062" cy="3653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57087" y="6360766"/>
            <a:ext cx="2265098" cy="3653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70BA7-89F4-412B-BBF1-D9B95D304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06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D:\Mywork\Абсолют-помощь\brandbook\material\c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5" r="9325" b="8377"/>
          <a:stretch/>
        </p:blipFill>
        <p:spPr bwMode="auto">
          <a:xfrm>
            <a:off x="-8526" y="-11292"/>
            <a:ext cx="9716090" cy="6876145"/>
          </a:xfrm>
          <a:prstGeom prst="rect">
            <a:avLst/>
          </a:prstGeom>
          <a:noFill/>
          <a:scene3d>
            <a:camera prst="orthographicFront">
              <a:rot lat="0" lon="2159996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3301" y="551061"/>
            <a:ext cx="8568952" cy="5760640"/>
          </a:xfrm>
          <a:prstGeom prst="rect">
            <a:avLst/>
          </a:prstGeom>
          <a:noFill/>
          <a:ln w="101600">
            <a:solidFill>
              <a:schemeClr val="bg1">
                <a:alpha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7158037" y="2304012"/>
            <a:ext cx="2016224" cy="1368650"/>
            <a:chOff x="3989685" y="4439493"/>
            <a:chExt cx="2016224" cy="136865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989685" y="4439493"/>
              <a:ext cx="2016224" cy="1368650"/>
            </a:xfrm>
            <a:prstGeom prst="roundRect">
              <a:avLst>
                <a:gd name="adj" fmla="val 1051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D:\Mywork\Абсолют-помощь\brandbook\material\logo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3701" y="4862472"/>
              <a:ext cx="1766491" cy="899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Скругленный прямоугольник 4"/>
          <p:cNvSpPr/>
          <p:nvPr/>
        </p:nvSpPr>
        <p:spPr>
          <a:xfrm>
            <a:off x="4421733" y="479053"/>
            <a:ext cx="4752528" cy="1944216"/>
          </a:xfrm>
          <a:prstGeom prst="roundRect">
            <a:avLst>
              <a:gd name="adj" fmla="val 8622"/>
            </a:avLst>
          </a:prstGeom>
          <a:solidFill>
            <a:srgbClr val="F58E2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718899" y="1053045"/>
            <a:ext cx="42393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ДЕТИ – В АБСОЛЮТНОМ </a:t>
            </a:r>
          </a:p>
          <a:p>
            <a:r>
              <a:rPr lang="ru-RU" sz="2600" b="1" dirty="0">
                <a:solidFill>
                  <a:schemeClr val="bg1"/>
                </a:solidFill>
              </a:rPr>
              <a:t>ПРИОРИТЕТЕ!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73861" y="4151461"/>
            <a:ext cx="3406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Объединение усилий государства и бизнеса </a:t>
            </a:r>
            <a:endParaRPr lang="en-US" sz="2000" b="1" i="1" dirty="0"/>
          </a:p>
          <a:p>
            <a:r>
              <a:rPr lang="ru-RU" sz="2000" b="1" i="1" dirty="0"/>
              <a:t>в решении задач </a:t>
            </a:r>
            <a:endParaRPr lang="en-US" sz="2000" b="1" i="1" dirty="0"/>
          </a:p>
          <a:p>
            <a:r>
              <a:rPr lang="ru-RU" sz="2000" b="1" i="1" dirty="0"/>
              <a:t>по предотвращению семейного неблагополучия </a:t>
            </a:r>
            <a:endParaRPr lang="en-US" sz="2000" b="1" i="1" dirty="0"/>
          </a:p>
          <a:p>
            <a:r>
              <a:rPr lang="ru-RU" sz="2000" b="1" i="1" dirty="0"/>
              <a:t>и социального сиротства</a:t>
            </a:r>
          </a:p>
        </p:txBody>
      </p:sp>
    </p:spTree>
    <p:extLst>
      <p:ext uri="{BB962C8B-B14F-4D97-AF65-F5344CB8AC3E}">
        <p14:creationId xmlns:p14="http://schemas.microsoft.com/office/powerpoint/2010/main" val="3224433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7662093" y="551061"/>
            <a:ext cx="1360238" cy="874774"/>
            <a:chOff x="3989685" y="4511501"/>
            <a:chExt cx="2016224" cy="129664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989685" y="4511501"/>
              <a:ext cx="2016224" cy="1296642"/>
            </a:xfrm>
            <a:prstGeom prst="roundRect">
              <a:avLst>
                <a:gd name="adj" fmla="val 1051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32" name="Picture 8" descr="D:\Mywork\Абсолют-помощь\brandbook\material\logo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8741" y="4727525"/>
              <a:ext cx="1766491" cy="899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Скругленный прямоугольник 4"/>
          <p:cNvSpPr/>
          <p:nvPr/>
        </p:nvSpPr>
        <p:spPr>
          <a:xfrm>
            <a:off x="533301" y="563587"/>
            <a:ext cx="4536504" cy="707554"/>
          </a:xfrm>
          <a:prstGeom prst="roundRect">
            <a:avLst>
              <a:gd name="adj" fmla="val 8622"/>
            </a:avLst>
          </a:prstGeom>
          <a:solidFill>
            <a:srgbClr val="F58E2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301" y="594198"/>
            <a:ext cx="4543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white"/>
                </a:solidFill>
              </a:rPr>
              <a:t>ДЕЯТЕЛЬНОСТЬ ФОНДА</a:t>
            </a:r>
          </a:p>
          <a:p>
            <a:r>
              <a:rPr lang="ru-RU" b="1" dirty="0">
                <a:solidFill>
                  <a:prstClr val="white"/>
                </a:solidFill>
              </a:rPr>
              <a:t>НАПРАВЛЕНИЯ ДЕЯТЕЛЬНОСТИ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3301" y="551061"/>
            <a:ext cx="8568952" cy="5760640"/>
          </a:xfrm>
          <a:prstGeom prst="rect">
            <a:avLst/>
          </a:prstGeom>
          <a:noFill/>
          <a:ln w="101600">
            <a:solidFill>
              <a:srgbClr val="F58E2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9326" y="1487165"/>
            <a:ext cx="821183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Цель</a:t>
            </a:r>
            <a:r>
              <a:rPr lang="ru-RU" dirty="0">
                <a:solidFill>
                  <a:prstClr val="black"/>
                </a:solidFill>
              </a:rPr>
              <a:t> – улучшение качества жизни детей с ограниченными возможностями здоровья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b="1" dirty="0">
                <a:solidFill>
                  <a:prstClr val="black"/>
                </a:solidFill>
              </a:rPr>
              <a:t>Направления деятельности:</a:t>
            </a:r>
          </a:p>
          <a:p>
            <a:r>
              <a:rPr lang="ru-RU" b="1" dirty="0">
                <a:solidFill>
                  <a:prstClr val="black"/>
                </a:solidFill>
              </a:rPr>
              <a:t>1. Целевая помощь тяжелобольным детям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Оплата диагностики, лечения, реабилитации и санаторно-курортного лечения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Приобретение лекарственных средств, оборудования и средств реабилитации</a:t>
            </a:r>
          </a:p>
          <a:p>
            <a:r>
              <a:rPr lang="ru-RU" b="1" dirty="0">
                <a:solidFill>
                  <a:prstClr val="black"/>
                </a:solidFill>
              </a:rPr>
              <a:t>2. Поддержка проектов НКО и госучреждений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Помощь в реализации социально-значимых проектов НКО и государственным учреждениям, направленных на повышение качества жизни детей</a:t>
            </a:r>
          </a:p>
          <a:p>
            <a:r>
              <a:rPr lang="ru-RU" b="1" dirty="0">
                <a:solidFill>
                  <a:prstClr val="black"/>
                </a:solidFill>
              </a:rPr>
              <a:t>3. Школа-интернат «Абсолют»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Строительство и оборудование школы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Обучение и воспитание детей с особенностями развития: детей-сирот и детей, оставшихся без попечения родителей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Оказание медицинской и психосоциальной помощи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prstClr val="black"/>
              </a:solidFill>
            </a:endParaRPr>
          </a:p>
          <a:p>
            <a:r>
              <a:rPr lang="ru-RU" b="1" dirty="0" err="1">
                <a:solidFill>
                  <a:prstClr val="black"/>
                </a:solidFill>
              </a:rPr>
              <a:t>Благополучатели</a:t>
            </a:r>
            <a:r>
              <a:rPr lang="ru-RU" b="1" dirty="0">
                <a:solidFill>
                  <a:prstClr val="black"/>
                </a:solidFill>
              </a:rPr>
              <a:t> фонда </a:t>
            </a:r>
            <a:r>
              <a:rPr lang="ru-RU" dirty="0">
                <a:solidFill>
                  <a:prstClr val="black"/>
                </a:solidFill>
              </a:rPr>
              <a:t>- дети и семьи с детьми в трудной жизненной ситуации</a:t>
            </a:r>
          </a:p>
        </p:txBody>
      </p:sp>
    </p:spTree>
    <p:extLst>
      <p:ext uri="{BB962C8B-B14F-4D97-AF65-F5344CB8AC3E}">
        <p14:creationId xmlns:p14="http://schemas.microsoft.com/office/powerpoint/2010/main" val="3593642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2" r="33038"/>
          <a:stretch/>
        </p:blipFill>
        <p:spPr>
          <a:xfrm>
            <a:off x="5717877" y="1703189"/>
            <a:ext cx="3418912" cy="4535804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7662093" y="551061"/>
            <a:ext cx="1360238" cy="874774"/>
            <a:chOff x="3989685" y="4511501"/>
            <a:chExt cx="2016224" cy="129664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989685" y="4511501"/>
              <a:ext cx="2016224" cy="1296642"/>
            </a:xfrm>
            <a:prstGeom prst="roundRect">
              <a:avLst>
                <a:gd name="adj" fmla="val 1051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D:\Mywork\Абсолют-помощь\brandbook\material\logo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8741" y="4727525"/>
              <a:ext cx="1766491" cy="899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Скругленный прямоугольник 4"/>
          <p:cNvSpPr/>
          <p:nvPr/>
        </p:nvSpPr>
        <p:spPr>
          <a:xfrm>
            <a:off x="533301" y="563587"/>
            <a:ext cx="4536504" cy="707554"/>
          </a:xfrm>
          <a:prstGeom prst="roundRect">
            <a:avLst>
              <a:gd name="adj" fmla="val 8622"/>
            </a:avLst>
          </a:prstGeom>
          <a:solidFill>
            <a:srgbClr val="F58E2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3301" y="551061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ДЕЯТЕЛЬНОСТЬ ФОНДА ЗА 2002 - 2016</a:t>
            </a:r>
          </a:p>
          <a:p>
            <a:r>
              <a:rPr lang="ru-RU" b="1" dirty="0">
                <a:solidFill>
                  <a:schemeClr val="bg1"/>
                </a:solidFill>
              </a:rPr>
              <a:t>ЦЕЛЕВАЯ ПОМОЩЬ ДЕТЯМ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3301" y="551061"/>
            <a:ext cx="8568952" cy="5760640"/>
          </a:xfrm>
          <a:prstGeom prst="rect">
            <a:avLst/>
          </a:prstGeom>
          <a:noFill/>
          <a:ln w="101600">
            <a:solidFill>
              <a:srgbClr val="F58E2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24" name="Таблица 10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436743"/>
              </p:ext>
            </p:extLst>
          </p:nvPr>
        </p:nvGraphicFramePr>
        <p:xfrm>
          <a:off x="645209" y="1631181"/>
          <a:ext cx="5000660" cy="4589328"/>
        </p:xfrm>
        <a:graphic>
          <a:graphicData uri="http://schemas.openxmlformats.org/drawingml/2006/table">
            <a:tbl>
              <a:tblPr firstRow="1" bandRow="1"/>
              <a:tblGrid>
                <a:gridCol w="3246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3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9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Основные направления целевой помощи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743" marR="71743" marT="35872" marB="35872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Количество детей, получивших</a:t>
                      </a:r>
                      <a:r>
                        <a:rPr lang="ru-RU" sz="1400" b="1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поддержку фонда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743" marR="71743" marT="35872" marB="35872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3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Реабилитация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743" marR="71743" marT="35872" marB="35872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2006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743" marR="71743" marT="35872" marB="35872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Консервативное лечение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743" marR="71743" marT="35872" marB="35872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1052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743" marR="71743" marT="35872" marB="35872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Оперативная</a:t>
                      </a:r>
                      <a:r>
                        <a:rPr lang="ru-RU" sz="1400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помощь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743" marR="71743" marT="35872" marB="35872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152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743" marR="71743" marT="35872" marB="35872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Проведение диагностики в ведущих российских и зарубежных клиниках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743" marR="71743" marT="35872" marB="35872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93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743" marR="71743" marT="35872" marB="35872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Оплата медикаментов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743" marR="71743" marT="35872" marB="35872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118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743" marR="71743" marT="35872" marB="35872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0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Обеспечение техническими средствами реабилитации (ТСР)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743" marR="71743" marT="35872" marB="35872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181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743" marR="71743" marT="35872" marB="35872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1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Организация санаторно-курортного лечения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743" marR="71743" marT="35872" marB="35872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1918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743" marR="71743" marT="35872" marB="35872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Всего 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743" marR="71743" marT="35872" marB="35872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5502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743" marR="71743" marT="35872" marB="35872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551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7662093" y="551061"/>
            <a:ext cx="1360238" cy="874774"/>
            <a:chOff x="3989685" y="4511501"/>
            <a:chExt cx="2016224" cy="129664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989685" y="4511501"/>
              <a:ext cx="2016224" cy="1296642"/>
            </a:xfrm>
            <a:prstGeom prst="roundRect">
              <a:avLst>
                <a:gd name="adj" fmla="val 1051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D:\Mywork\Абсолют-помощь\brandbook\material\logo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8741" y="4727525"/>
              <a:ext cx="1766491" cy="899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Скругленный прямоугольник 4"/>
          <p:cNvSpPr/>
          <p:nvPr/>
        </p:nvSpPr>
        <p:spPr>
          <a:xfrm>
            <a:off x="533301" y="563587"/>
            <a:ext cx="4536504" cy="707554"/>
          </a:xfrm>
          <a:prstGeom prst="roundRect">
            <a:avLst>
              <a:gd name="adj" fmla="val 8622"/>
            </a:avLst>
          </a:prstGeom>
          <a:solidFill>
            <a:srgbClr val="F58E2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3301" y="551061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ДЕЯТЕЛЬНОСТЬ ФОНДА ЗА 2002 - 2016</a:t>
            </a:r>
          </a:p>
          <a:p>
            <a:r>
              <a:rPr lang="ru-RU" b="1" dirty="0">
                <a:solidFill>
                  <a:schemeClr val="bg1"/>
                </a:solidFill>
              </a:rPr>
              <a:t>ЦЕЛЕВАЯ ПОМОЩЬ ДЕТЯМ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3301" y="551061"/>
            <a:ext cx="8568952" cy="5760640"/>
          </a:xfrm>
          <a:prstGeom prst="rect">
            <a:avLst/>
          </a:prstGeom>
          <a:noFill/>
          <a:ln w="101600">
            <a:solidFill>
              <a:srgbClr val="F58E2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24" name="Таблица 10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805816"/>
              </p:ext>
            </p:extLst>
          </p:nvPr>
        </p:nvGraphicFramePr>
        <p:xfrm>
          <a:off x="622243" y="1355282"/>
          <a:ext cx="5079508" cy="4862183"/>
        </p:xfrm>
        <a:graphic>
          <a:graphicData uri="http://schemas.openxmlformats.org/drawingml/2006/table">
            <a:tbl>
              <a:tblPr firstRow="1" bandRow="1"/>
              <a:tblGrid>
                <a:gridCol w="5079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заболевания подопечных фонда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743" marR="71743" marT="35872" marB="35872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ДЦП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743" marR="71743" marT="35872" marB="35872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Поражение центральной нервной системы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743" marR="71743" marT="35872" marB="35872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Умственная отсталость и 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задержка психоречевого развития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743" marR="71743" marT="35872" marB="35872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Заболевания опорно-двигательного аппарата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743" marR="71743" marT="35872" marB="35872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Нарушение слуха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743" marR="71743" marT="35872" marB="35872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Черепно-мозговые травмы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743" marR="71743" marT="35872" marB="35872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Сердечно-сосудистые заболевания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743" marR="71743" marT="35872" marB="35872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Заболевания желудочно-кишечного тракта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743" marR="71743" marT="35872" marB="35872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3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Офтальмологические заболевания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743" marR="71743" marT="35872" marB="35872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1506" name="Picture 2" descr="http://www.moirebenok.ua/wp-content/uploads/2014/11/archive_Fotolia_11598065_L.jpg-682x1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9620" y="1360575"/>
            <a:ext cx="3238290" cy="4862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6551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33301" y="563587"/>
            <a:ext cx="4606232" cy="867530"/>
          </a:xfrm>
          <a:prstGeom prst="roundRect">
            <a:avLst>
              <a:gd name="adj" fmla="val 8622"/>
            </a:avLst>
          </a:prstGeom>
          <a:solidFill>
            <a:srgbClr val="F58E2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77317" y="614358"/>
            <a:ext cx="539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Proxima Nova Regular"/>
              </a:rPr>
              <a:t>ДЕЯТЕЛЬНОСТЬ ФОНДА 2002-2016</a:t>
            </a:r>
          </a:p>
          <a:p>
            <a:r>
              <a:rPr lang="ru-RU" sz="1600" b="1" dirty="0">
                <a:solidFill>
                  <a:schemeClr val="bg1"/>
                </a:solidFill>
                <a:latin typeface="Proxima Nova Regular"/>
              </a:rPr>
              <a:t>ПОДДЕРЖКА ПРОЕКТОВ НКО И ГОСУДАРСТВЕННЫХ УЧРЕЖДЕНИЙ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3301" y="551061"/>
            <a:ext cx="8568952" cy="5760640"/>
          </a:xfrm>
          <a:prstGeom prst="rect">
            <a:avLst/>
          </a:prstGeom>
          <a:noFill/>
          <a:ln w="101600">
            <a:solidFill>
              <a:srgbClr val="F58E2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8"/>
          <p:cNvGrpSpPr/>
          <p:nvPr/>
        </p:nvGrpSpPr>
        <p:grpSpPr>
          <a:xfrm>
            <a:off x="7662093" y="645299"/>
            <a:ext cx="1360238" cy="780536"/>
            <a:chOff x="3989685" y="4511501"/>
            <a:chExt cx="2016224" cy="1296642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989685" y="4511501"/>
              <a:ext cx="2016224" cy="1296642"/>
            </a:xfrm>
            <a:prstGeom prst="roundRect">
              <a:avLst>
                <a:gd name="adj" fmla="val 1051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8" descr="D:\Mywork\Абсолют-помощь\brandbook\material\logo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8741" y="4727525"/>
              <a:ext cx="1766491" cy="899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4" name="Picture 4" descr="http://www.crosspointdentalcare.com/bigstock-Children-lying-in-clover-with--128483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8311" y="1488332"/>
            <a:ext cx="3359749" cy="4728561"/>
          </a:xfrm>
          <a:prstGeom prst="rect">
            <a:avLst/>
          </a:prstGeom>
          <a:noFill/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287552"/>
              </p:ext>
            </p:extLst>
          </p:nvPr>
        </p:nvGraphicFramePr>
        <p:xfrm>
          <a:off x="616842" y="1506621"/>
          <a:ext cx="5009571" cy="4694935"/>
        </p:xfrm>
        <a:graphic>
          <a:graphicData uri="http://schemas.openxmlformats.org/drawingml/2006/table">
            <a:tbl>
              <a:tblPr firstRow="1" bandRow="1"/>
              <a:tblGrid>
                <a:gridCol w="3848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7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Направления оказания </a:t>
                      </a:r>
                      <a:endParaRPr lang="en-US" sz="14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благотворительной помощи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95" marR="66995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Количество</a:t>
                      </a:r>
                      <a:endParaRPr lang="en-US" sz="14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организаций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95" marR="66995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386">
                <a:tc>
                  <a:txBody>
                    <a:bodyPr/>
                    <a:lstStyle/>
                    <a:p>
                      <a:pPr marL="0" indent="174625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/>
                        <a:t>Помощь учреждениям здравоохранения (медицинское оборудование, мебель, средства специального назначения, благоустройство территории)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95" marR="66995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50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95" marR="66995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789">
                <a:tc>
                  <a:txBody>
                    <a:bodyPr/>
                    <a:lstStyle/>
                    <a:p>
                      <a:pPr marL="0" indent="1746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/>
                        <a:t>Помощь образовательным учреждениям (строительство и ремонт стадионов и детских спортивных площадок, проведение детских турниров по футболу, спортивная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dirty="0"/>
                        <a:t>экипировка, оплата санаторно-курортного</a:t>
                      </a:r>
                      <a:r>
                        <a:rPr lang="ru-RU" sz="1400" baseline="0" dirty="0"/>
                        <a:t> лечения)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95" marR="66995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173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95" marR="66995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041">
                <a:tc>
                  <a:txBody>
                    <a:bodyPr/>
                    <a:lstStyle/>
                    <a:p>
                      <a:pPr marL="0" indent="1746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/>
                        <a:t>Помощь общественным организациям (закупка стройматериалов, оборудования, финансирование интеграционных лагерей и социально-значимых проектов для детей с ОВЗ, билеты на праздничные представления для детей и многое другое)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95" marR="66995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57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95" marR="66995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Всего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743" marR="71743" marT="35872" marB="35872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280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743" marR="71743" marT="35872" marB="35872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834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7662093" y="551061"/>
            <a:ext cx="1360238" cy="874774"/>
            <a:chOff x="3989685" y="4511501"/>
            <a:chExt cx="2016224" cy="129664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989685" y="4511501"/>
              <a:ext cx="2016224" cy="1296642"/>
            </a:xfrm>
            <a:prstGeom prst="roundRect">
              <a:avLst>
                <a:gd name="adj" fmla="val 1051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32" name="Picture 8" descr="D:\Mywork\Абсолют-помощь\brandbook\material\logo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8741" y="4727525"/>
              <a:ext cx="1766491" cy="899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Скругленный прямоугольник 4"/>
          <p:cNvSpPr/>
          <p:nvPr/>
        </p:nvSpPr>
        <p:spPr>
          <a:xfrm>
            <a:off x="533301" y="563587"/>
            <a:ext cx="4536504" cy="707554"/>
          </a:xfrm>
          <a:prstGeom prst="roundRect">
            <a:avLst>
              <a:gd name="adj" fmla="val 8622"/>
            </a:avLst>
          </a:prstGeom>
          <a:solidFill>
            <a:srgbClr val="F58E2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317" y="61435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white"/>
                </a:solidFill>
              </a:rPr>
              <a:t>ДЕЯТЕЛЬНОСТЬ ФОНДА</a:t>
            </a:r>
            <a:r>
              <a:rPr lang="en-US" b="1" dirty="0">
                <a:solidFill>
                  <a:prstClr val="white"/>
                </a:solidFill>
              </a:rPr>
              <a:t> 2016</a:t>
            </a:r>
            <a:endParaRPr lang="ru-RU" b="1" dirty="0">
              <a:solidFill>
                <a:prstClr val="white"/>
              </a:solidFill>
            </a:endParaRPr>
          </a:p>
          <a:p>
            <a:r>
              <a:rPr lang="ru-RU" b="1" dirty="0">
                <a:solidFill>
                  <a:prstClr val="white"/>
                </a:solidFill>
              </a:rPr>
              <a:t>ПОДДЕРЖКА НКО И ГО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3301" y="551061"/>
            <a:ext cx="8568952" cy="5760640"/>
          </a:xfrm>
          <a:prstGeom prst="rect">
            <a:avLst/>
          </a:prstGeom>
          <a:noFill/>
          <a:ln w="101600">
            <a:solidFill>
              <a:srgbClr val="F58E2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3461" y="1699989"/>
            <a:ext cx="684076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prstClr val="black"/>
                </a:solidFill>
              </a:rPr>
              <a:t>Разработка информационно-аналитического портала «Дар» </a:t>
            </a:r>
          </a:p>
          <a:p>
            <a:r>
              <a:rPr lang="ru-RU" sz="1700" dirty="0">
                <a:solidFill>
                  <a:prstClr val="black"/>
                </a:solidFill>
              </a:rPr>
              <a:t>для семей, воспитывающих детей-инвалидов МО</a:t>
            </a:r>
          </a:p>
          <a:p>
            <a:endParaRPr lang="ru-RU" sz="1700" dirty="0">
              <a:solidFill>
                <a:prstClr val="black"/>
              </a:solidFill>
            </a:endParaRPr>
          </a:p>
          <a:p>
            <a:r>
              <a:rPr lang="ru-RU" sz="1700" dirty="0">
                <a:solidFill>
                  <a:prstClr val="black"/>
                </a:solidFill>
              </a:rPr>
              <a:t>Программа поддержки проектов совместно с «Фондом поддержки детей, находящихся в трудной жизненной ситуации»</a:t>
            </a:r>
            <a:endParaRPr lang="en-US" sz="1700" dirty="0">
              <a:solidFill>
                <a:prstClr val="black"/>
              </a:solidFill>
            </a:endParaRPr>
          </a:p>
          <a:p>
            <a:endParaRPr lang="en-US" sz="1700" dirty="0">
              <a:solidFill>
                <a:prstClr val="black"/>
              </a:solidFill>
            </a:endParaRPr>
          </a:p>
          <a:p>
            <a:r>
              <a:rPr lang="ru-RU" sz="1700" dirty="0">
                <a:solidFill>
                  <a:prstClr val="black"/>
                </a:solidFill>
              </a:rPr>
              <a:t>Проведение конкурса социально-значимых проектов для НКО и государственных учреждений, направленных на повышение качества жизни детей, находящихся в трудной жизненной ситуации.</a:t>
            </a:r>
            <a:r>
              <a:rPr lang="en-US" sz="1700" dirty="0">
                <a:solidFill>
                  <a:prstClr val="black"/>
                </a:solidFill>
              </a:rPr>
              <a:t> </a:t>
            </a:r>
            <a:r>
              <a:rPr lang="ru-RU" sz="1700" dirty="0">
                <a:solidFill>
                  <a:prstClr val="black"/>
                </a:solidFill>
              </a:rPr>
              <a:t>На базе учреждений: </a:t>
            </a:r>
            <a:r>
              <a:rPr lang="ru-RU" sz="1700" dirty="0" err="1">
                <a:solidFill>
                  <a:prstClr val="black"/>
                </a:solidFill>
              </a:rPr>
              <a:t>Филимонковский</a:t>
            </a:r>
            <a:r>
              <a:rPr lang="ru-RU" sz="1700" dirty="0">
                <a:solidFill>
                  <a:prstClr val="black"/>
                </a:solidFill>
              </a:rPr>
              <a:t> детский дом-интернат, Коломенский детский дом-интернат, школа «Абсолют» и др.</a:t>
            </a:r>
          </a:p>
          <a:p>
            <a:endParaRPr lang="ru-RU" sz="1700" dirty="0">
              <a:solidFill>
                <a:prstClr val="black"/>
              </a:solidFill>
            </a:endParaRPr>
          </a:p>
          <a:p>
            <a:r>
              <a:rPr lang="ru-RU" sz="1700" dirty="0">
                <a:solidFill>
                  <a:prstClr val="black"/>
                </a:solidFill>
              </a:rPr>
              <a:t>Программа по профориентации и трудоустройству учащихся и выпускников школ-интернатов МО</a:t>
            </a:r>
          </a:p>
          <a:p>
            <a:endParaRPr lang="ru-RU" sz="1700" dirty="0">
              <a:solidFill>
                <a:prstClr val="black"/>
              </a:solidFill>
            </a:endParaRPr>
          </a:p>
          <a:p>
            <a:r>
              <a:rPr lang="ru-RU" sz="1700" dirty="0">
                <a:solidFill>
                  <a:prstClr val="black"/>
                </a:solidFill>
              </a:rPr>
              <a:t> Поддержка летних лагерей для детей с ОВЗ</a:t>
            </a:r>
          </a:p>
        </p:txBody>
      </p:sp>
      <p:pic>
        <p:nvPicPr>
          <p:cNvPr id="3074" name="Picture 2" descr="D:\Mywork\Абсолют-помощь\brandbook\material\presentation-0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57" y="5014971"/>
            <a:ext cx="822325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Mywork\Абсолют-помощь\brandbook\material\presentation-0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18" y="2423269"/>
            <a:ext cx="822325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Mywork\Абсолют-помощь\brandbook\material\presentation-0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34" y="3537247"/>
            <a:ext cx="854075" cy="86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Mywork\Абсолют-помощь\brandbook\material\presentation-0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05" y="1559173"/>
            <a:ext cx="854075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136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533301" y="5448930"/>
            <a:ext cx="1360238" cy="874774"/>
            <a:chOff x="3989685" y="4511501"/>
            <a:chExt cx="2016224" cy="129664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989685" y="4511501"/>
              <a:ext cx="2016224" cy="1296642"/>
            </a:xfrm>
            <a:prstGeom prst="roundRect">
              <a:avLst>
                <a:gd name="adj" fmla="val 1051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32" name="Picture 8" descr="D:\Mywork\Абсолют-помощь\brandbook\material\logo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8741" y="4727525"/>
              <a:ext cx="1766491" cy="899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Скругленный прямоугольник 4"/>
          <p:cNvSpPr/>
          <p:nvPr/>
        </p:nvSpPr>
        <p:spPr>
          <a:xfrm>
            <a:off x="533301" y="563587"/>
            <a:ext cx="4536504" cy="707554"/>
          </a:xfrm>
          <a:prstGeom prst="roundRect">
            <a:avLst>
              <a:gd name="adj" fmla="val 8622"/>
            </a:avLst>
          </a:prstGeom>
          <a:solidFill>
            <a:srgbClr val="F58E2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317" y="61435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white"/>
                </a:solidFill>
              </a:rPr>
              <a:t>ПАРТНЕРСКАЯ ИНИЦИАТИВА</a:t>
            </a:r>
          </a:p>
          <a:p>
            <a:r>
              <a:rPr lang="ru-RU" b="1" dirty="0">
                <a:solidFill>
                  <a:prstClr val="white"/>
                </a:solidFill>
              </a:rPr>
              <a:t>«ДЕТИ – В АБСОЛЮТНОМ ПРИОРИТЕТЕ!»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3301" y="551061"/>
            <a:ext cx="8568952" cy="5760640"/>
          </a:xfrm>
          <a:prstGeom prst="rect">
            <a:avLst/>
          </a:prstGeom>
          <a:noFill/>
          <a:ln w="101600">
            <a:solidFill>
              <a:srgbClr val="F58E2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1333" y="1425835"/>
            <a:ext cx="7992888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prstClr val="black"/>
                </a:solidFill>
              </a:rPr>
              <a:t>Партнерская инициатива по реализации комплексных проектов муниципальных образований Московской области, направленных на развитие ранней помощи и внедрение эффективных технологий социальной реабилитации детей-инвалидов и детей с ограниченными возможностями здоровья.</a:t>
            </a:r>
          </a:p>
          <a:p>
            <a:endParaRPr lang="en-US" sz="1700" dirty="0">
              <a:solidFill>
                <a:prstClr val="black"/>
              </a:solidFill>
            </a:endParaRPr>
          </a:p>
          <a:p>
            <a:r>
              <a:rPr lang="ru-RU" sz="1700" dirty="0">
                <a:solidFill>
                  <a:prstClr val="black"/>
                </a:solidFill>
              </a:rPr>
              <a:t>По результатам конкурсного отбора Фонд поддержки детей и представители БФ «Абсолют-Помощь» определили три муниципалитета: </a:t>
            </a:r>
          </a:p>
          <a:p>
            <a:endParaRPr lang="ru-RU" sz="1700" dirty="0">
              <a:solidFill>
                <a:prstClr val="black"/>
              </a:solidFill>
            </a:endParaRPr>
          </a:p>
          <a:p>
            <a:r>
              <a:rPr lang="ru-RU" sz="1700" dirty="0">
                <a:solidFill>
                  <a:prstClr val="black"/>
                </a:solidFill>
              </a:rPr>
              <a:t>•	Сергиево-Посадский муниципальный район, </a:t>
            </a:r>
          </a:p>
          <a:p>
            <a:r>
              <a:rPr lang="ru-RU" sz="1700" dirty="0">
                <a:solidFill>
                  <a:prstClr val="black"/>
                </a:solidFill>
              </a:rPr>
              <a:t>•	Городской округ Электросталь, </a:t>
            </a:r>
          </a:p>
          <a:p>
            <a:r>
              <a:rPr lang="ru-RU" sz="1700" dirty="0">
                <a:solidFill>
                  <a:prstClr val="black"/>
                </a:solidFill>
              </a:rPr>
              <a:t>•	Городское поселение </a:t>
            </a:r>
            <a:r>
              <a:rPr lang="ru-RU" sz="1700" dirty="0" err="1">
                <a:solidFill>
                  <a:prstClr val="black"/>
                </a:solidFill>
              </a:rPr>
              <a:t>Кратово</a:t>
            </a:r>
            <a:r>
              <a:rPr lang="ru-RU" sz="1700" dirty="0">
                <a:solidFill>
                  <a:prstClr val="black"/>
                </a:solidFill>
              </a:rPr>
              <a:t> Раменского муниципального района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969" y="4680008"/>
            <a:ext cx="1500188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597" y="4551610"/>
            <a:ext cx="30416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289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7662093" y="551061"/>
            <a:ext cx="1360238" cy="874774"/>
            <a:chOff x="3989685" y="4511501"/>
            <a:chExt cx="2016224" cy="129664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989685" y="4511501"/>
              <a:ext cx="2016224" cy="1296642"/>
            </a:xfrm>
            <a:prstGeom prst="roundRect">
              <a:avLst>
                <a:gd name="adj" fmla="val 1051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D:\Mywork\Абсолют-помощь\brandbook\material\logo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8741" y="4727525"/>
              <a:ext cx="1766491" cy="899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Скругленный прямоугольник 4"/>
          <p:cNvSpPr/>
          <p:nvPr/>
        </p:nvSpPr>
        <p:spPr>
          <a:xfrm>
            <a:off x="533301" y="563587"/>
            <a:ext cx="4536504" cy="707554"/>
          </a:xfrm>
          <a:prstGeom prst="roundRect">
            <a:avLst>
              <a:gd name="adj" fmla="val 8622"/>
            </a:avLst>
          </a:prstGeom>
          <a:solidFill>
            <a:srgbClr val="F58E2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3301" y="623069"/>
            <a:ext cx="4609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ШКОЛА-ИНТЕРНАТ «АБСОЛЮТ» 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ПРОГРАММА КОМПЛЕКСНОГО РАЗВИТИЯ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3301" y="551061"/>
            <a:ext cx="8568952" cy="5760640"/>
          </a:xfrm>
          <a:prstGeom prst="rect">
            <a:avLst/>
          </a:prstGeom>
          <a:noFill/>
          <a:ln w="101600">
            <a:solidFill>
              <a:srgbClr val="F58E2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68526" y="1343149"/>
            <a:ext cx="331267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Улучшение качества жизни ребенка с ОВЗ: медицинское, психологическое, социальное сопровождение, образование и внеурочная деятельность</a:t>
            </a:r>
          </a:p>
          <a:p>
            <a:endParaRPr lang="ru-RU" sz="1600" dirty="0"/>
          </a:p>
          <a:p>
            <a:r>
              <a:rPr lang="ru-RU" sz="1600" dirty="0"/>
              <a:t>Выявление индивидуальных потребностей и возможностей ребенка </a:t>
            </a:r>
          </a:p>
          <a:p>
            <a:endParaRPr lang="ru-RU" sz="1600" dirty="0"/>
          </a:p>
          <a:p>
            <a:r>
              <a:rPr lang="ru-RU" sz="1600" dirty="0"/>
              <a:t>Реализация инновационных программ на базе школы «Абсолют» и тиражирование опыта</a:t>
            </a:r>
          </a:p>
          <a:p>
            <a:endParaRPr lang="ru-RU" sz="1600" dirty="0"/>
          </a:p>
          <a:p>
            <a:r>
              <a:rPr lang="ru-RU" sz="1600" dirty="0"/>
              <a:t>Создание комплексной системы сопровождения учащихся, семей и выпускников</a:t>
            </a:r>
          </a:p>
          <a:p>
            <a:endParaRPr lang="ru-RU" sz="1600" dirty="0"/>
          </a:p>
          <a:p>
            <a:r>
              <a:rPr lang="ru-RU" sz="1600" dirty="0"/>
              <a:t>Максимальная интеграция ребенка </a:t>
            </a:r>
          </a:p>
          <a:p>
            <a:r>
              <a:rPr lang="ru-RU" sz="1600" dirty="0"/>
              <a:t>в общество </a:t>
            </a:r>
            <a:endParaRPr lang="en-US" sz="1600" dirty="0"/>
          </a:p>
        </p:txBody>
      </p:sp>
      <p:pic>
        <p:nvPicPr>
          <p:cNvPr id="3074" name="Picture 2" descr="D:\Mywork\Абсолют-помощь\brandbook\material\presentation-0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85" y="5093769"/>
            <a:ext cx="822325" cy="85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Mywork\Абсолют-помощь\brandbook\material\presentation-0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53" y="3851528"/>
            <a:ext cx="822325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Mywork\Абсолют-помощь\brandbook\material\presentation-0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03" y="2645563"/>
            <a:ext cx="854075" cy="85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Mywork\Абсолют-помощь\brandbook\material\presentation-0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1" y="1365002"/>
            <a:ext cx="854075" cy="92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Mywork\Абсолют-помощь\brandbook\material\presentation-1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971" y="3574257"/>
            <a:ext cx="2916207" cy="258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Mywork\Абсолют-помощь\brandbook\material\presentation-1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075" y="1937527"/>
            <a:ext cx="2344162" cy="206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Mywork\Абсолют-помощь\brandbook\material\presentation-1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839" y="2502687"/>
            <a:ext cx="2500330" cy="173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353847" y="2216935"/>
            <a:ext cx="1357322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38BCF"/>
                </a:solidFill>
                <a:latin typeface="Proxima Nova Regular"/>
              </a:rPr>
              <a:t>9</a:t>
            </a:r>
            <a:r>
              <a:rPr lang="en-US" sz="1200" b="1" dirty="0">
                <a:solidFill>
                  <a:srgbClr val="038BCF"/>
                </a:solidFill>
                <a:latin typeface="Proxima Nova Regular"/>
              </a:rPr>
              <a:t>9</a:t>
            </a:r>
            <a:r>
              <a:rPr lang="ru-RU" sz="1200" b="1" dirty="0">
                <a:solidFill>
                  <a:srgbClr val="038BCF"/>
                </a:solidFill>
                <a:latin typeface="Proxima Nova Regular"/>
              </a:rPr>
              <a:t> УЧАЩИХСЯ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39797" y="2359811"/>
            <a:ext cx="18573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sz="1100" dirty="0">
                <a:latin typeface="Proxima Nova Regular"/>
              </a:rPr>
              <a:t>3-7 лет - 8 детей</a:t>
            </a:r>
          </a:p>
          <a:p>
            <a:pPr>
              <a:lnSpc>
                <a:spcPts val="1500"/>
              </a:lnSpc>
            </a:pPr>
            <a:r>
              <a:rPr lang="ru-RU" sz="1100" dirty="0">
                <a:latin typeface="Proxima Nova Regular"/>
              </a:rPr>
              <a:t>7-12 лет - 5</a:t>
            </a:r>
            <a:r>
              <a:rPr lang="en-US" sz="1100" dirty="0">
                <a:latin typeface="Proxima Nova Regular"/>
              </a:rPr>
              <a:t>2</a:t>
            </a:r>
            <a:r>
              <a:rPr lang="ru-RU" sz="1100" dirty="0">
                <a:latin typeface="Proxima Nova Regular"/>
              </a:rPr>
              <a:t> ребёнка</a:t>
            </a:r>
          </a:p>
          <a:p>
            <a:pPr>
              <a:lnSpc>
                <a:spcPts val="1500"/>
              </a:lnSpc>
            </a:pPr>
            <a:r>
              <a:rPr lang="ru-RU" sz="1100" dirty="0">
                <a:latin typeface="Proxima Nova Regular"/>
              </a:rPr>
              <a:t>12-15 лет - 21 ребёнок</a:t>
            </a:r>
          </a:p>
          <a:p>
            <a:pPr>
              <a:lnSpc>
                <a:spcPts val="1500"/>
              </a:lnSpc>
            </a:pPr>
            <a:r>
              <a:rPr lang="ru-RU" sz="1100" dirty="0">
                <a:latin typeface="Proxima Nova Regular"/>
              </a:rPr>
              <a:t>15-18 лет - 18 детей</a:t>
            </a:r>
            <a:endParaRPr lang="ru-RU" sz="1200" dirty="0">
              <a:latin typeface="Proxima Nova Regular"/>
            </a:endParaRPr>
          </a:p>
        </p:txBody>
      </p:sp>
      <p:pic>
        <p:nvPicPr>
          <p:cNvPr id="24" name="Picture 9" descr="D:\Mywork\Абсолют-помощь\brandbook\material\mark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8000"/>
          <a:stretch/>
        </p:blipFill>
        <p:spPr bwMode="auto">
          <a:xfrm>
            <a:off x="6996921" y="2431249"/>
            <a:ext cx="156821" cy="15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D:\Mywork\Абсолют-помощь\brandbook\material\mark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8000"/>
          <a:stretch/>
        </p:blipFill>
        <p:spPr bwMode="auto">
          <a:xfrm>
            <a:off x="6996921" y="2645563"/>
            <a:ext cx="156821" cy="15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 descr="D:\Mywork\Абсолют-помощь\brandbook\material\mark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8000"/>
          <a:stretch/>
        </p:blipFill>
        <p:spPr bwMode="auto">
          <a:xfrm>
            <a:off x="6996921" y="2788439"/>
            <a:ext cx="156821" cy="15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D:\Mywork\Абсолют-помощь\brandbook\material\mark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8000"/>
          <a:stretch/>
        </p:blipFill>
        <p:spPr bwMode="auto">
          <a:xfrm>
            <a:off x="6996921" y="3002753"/>
            <a:ext cx="156821" cy="15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70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25219" y="2859877"/>
            <a:ext cx="1702801" cy="1100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100" dirty="0">
                <a:latin typeface="Proxima Nova Regular"/>
              </a:rPr>
              <a:t>3 детей-сирот живут в школе</a:t>
            </a:r>
          </a:p>
          <a:p>
            <a:pPr lvl="0"/>
            <a:r>
              <a:rPr lang="ru-RU" sz="1100" dirty="0">
                <a:latin typeface="Proxima Nova Regular"/>
              </a:rPr>
              <a:t>78 в приемных семьях</a:t>
            </a:r>
          </a:p>
          <a:p>
            <a:pPr lvl="0"/>
            <a:r>
              <a:rPr lang="ru-RU" sz="1100" dirty="0">
                <a:latin typeface="Proxima Nova Regular"/>
              </a:rPr>
              <a:t>18 детей живут с родителями</a:t>
            </a:r>
          </a:p>
          <a:p>
            <a:endParaRPr lang="ru-RU" sz="1050" dirty="0"/>
          </a:p>
        </p:txBody>
      </p:sp>
      <p:pic>
        <p:nvPicPr>
          <p:cNvPr id="36" name="Picture 9" descr="D:\Mywork\Абсолют-помощь\brandbook\material\mark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8000"/>
          <a:stretch/>
        </p:blipFill>
        <p:spPr bwMode="auto">
          <a:xfrm>
            <a:off x="4782343" y="2931315"/>
            <a:ext cx="156821" cy="15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9" descr="D:\Mywork\Абсолют-помощь\brandbook\material\mark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8000"/>
          <a:stretch/>
        </p:blipFill>
        <p:spPr bwMode="auto">
          <a:xfrm>
            <a:off x="4782343" y="3217067"/>
            <a:ext cx="156821" cy="15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9" descr="D:\Mywork\Абсолют-помощь\brandbook\material\mark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8000"/>
          <a:stretch/>
        </p:blipFill>
        <p:spPr bwMode="auto">
          <a:xfrm>
            <a:off x="4782343" y="3431381"/>
            <a:ext cx="156821" cy="15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2279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3053</TotalTime>
  <Words>838</Words>
  <Application>Microsoft Office PowerPoint</Application>
  <PresentationFormat>Произвольный</PresentationFormat>
  <Paragraphs>127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Proxima Nova Regular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ABSGROUP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Землянская Лидия Владимировна</dc:creator>
  <cp:lastModifiedBy>Калерия Лаврова</cp:lastModifiedBy>
  <cp:revision>165</cp:revision>
  <cp:lastPrinted>2017-04-18T08:20:09Z</cp:lastPrinted>
  <dcterms:created xsi:type="dcterms:W3CDTF">2016-12-08T14:25:16Z</dcterms:created>
  <dcterms:modified xsi:type="dcterms:W3CDTF">2017-04-20T06:31:05Z</dcterms:modified>
</cp:coreProperties>
</file>